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64008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6144768"/>
            <a:ext cx="12191695" cy="64008"/>
          </a:xfrm>
          <a:prstGeom prst="rect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345936"/>
            <a:ext cx="12191695" cy="64008"/>
          </a:xfrm>
          <a:prstGeom prst="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920240"/>
            <a:ext cx="109728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Segoe UI"/>
              </a:rPr>
              <a:t>Vosj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200400"/>
            <a:ext cx="10972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0">
                <a:solidFill>
                  <a:srgbClr val="9FD6F5"/>
                </a:solidFill>
                <a:latin typeface="Segoe UI"/>
              </a:rPr>
              <a:t>A multi-cloud migration &amp; replatforming engine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3931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>
                <a:solidFill>
                  <a:srgbClr val="C7D6E4"/>
                </a:solidFill>
                <a:latin typeface="Segoe UI"/>
              </a:rPr>
              <a:t>Technical overview  ·  V·O·S·J pipeline · architecture · AKS deployment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512064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>
                <a:solidFill>
                  <a:srgbClr val="0F8B86"/>
                </a:solidFill>
                <a:latin typeface="Segoe UI"/>
              </a:rPr>
              <a:t>vosj.com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What Vosj 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371600"/>
            <a:ext cx="109728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Moves applications and workloads between platforms — Azure, Azure Local, AWS, Google Cloud, VMware, Hyper-V, on-prem.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Replatforms where appropriate (e.g. containerize a .NET app onto Azure Kubernetes Service).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Drives every workload through an audited, data-driven phase-gate pipeline: Vault → Orchestrate → Shift → Jump.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Verifies every cutover before it happens — the Jump gate is fail-closed.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3749039"/>
            <a:ext cx="10972800" cy="100584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15314A"/>
                </a:solidFill>
                <a:latin typeface="Segoe UI"/>
              </a:rPr>
              <a:t>No verified state  →  no cutover.   Old and new run in parallel until the new is proven.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The pipeline — V·O·S·J</a:t>
            </a:r>
          </a:p>
        </p:txBody>
      </p:sp>
      <p:sp>
        <p:nvSpPr>
          <p:cNvPr id="7" name="Pentagon 6"/>
          <p:cNvSpPr/>
          <p:nvPr/>
        </p:nvSpPr>
        <p:spPr>
          <a:xfrm>
            <a:off x="548640" y="1554480"/>
            <a:ext cx="2670048" cy="822960"/>
          </a:xfrm>
          <a:prstGeom prst="homePlate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V — Vault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Discover &amp; assess: inventory, dependency graph, 7-R disposition, TCO, CI/CD maturity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200400" y="2651760"/>
            <a:ext cx="310896" cy="457200"/>
          </a:xfrm>
          <a:prstGeom prst="rightArrow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Pentagon 9"/>
          <p:cNvSpPr/>
          <p:nvPr/>
        </p:nvSpPr>
        <p:spPr>
          <a:xfrm>
            <a:off x="3383280" y="1554480"/>
            <a:ext cx="2670048" cy="822960"/>
          </a:xfrm>
          <a:prstGeom prst="homePlate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O — Orchestrate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Plan the wave: target &amp; landing zone, framework template, cutover sequence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035040" y="2651760"/>
            <a:ext cx="310896" cy="457200"/>
          </a:xfrm>
          <a:prstGeom prst="rightArrow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Pentagon 12"/>
          <p:cNvSpPr/>
          <p:nvPr/>
        </p:nvSpPr>
        <p:spPr>
          <a:xfrm>
            <a:off x="6217920" y="1554480"/>
            <a:ext cx="2670048" cy="822960"/>
          </a:xfrm>
          <a:prstGeom prst="homePlate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S — Shift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Migrate incrementally (Strangler-Fig); source + target run in parallel; connectors replicate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8869680" y="2651760"/>
            <a:ext cx="310896" cy="457200"/>
          </a:xfrm>
          <a:prstGeom prst="rightArrow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Pentagon 15"/>
          <p:cNvSpPr/>
          <p:nvPr/>
        </p:nvSpPr>
        <p:spPr>
          <a:xfrm>
            <a:off x="9052560" y="1554480"/>
            <a:ext cx="2670048" cy="822960"/>
          </a:xfrm>
          <a:prstGeom prst="homePlate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J — Jump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52560" y="2514600"/>
            <a:ext cx="2670048" cy="2468880"/>
          </a:xfrm>
          <a:prstGeom prst="round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Verified cutover (checksums/row-counts/smoke); fail-closed; record deploy; decommission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5212080"/>
            <a:ext cx="11064240" cy="54864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50" b="1">
                <a:solidFill>
                  <a:srgbClr val="FFFFFF"/>
                </a:solidFill>
                <a:latin typeface="Segoe UI"/>
              </a:rPr>
              <a:t>The state machine is compiled from a selectable framework template — not hardcoded. Transitions are signed and audited.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Architecture — the plugin seam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114800" y="1463040"/>
            <a:ext cx="3931920" cy="82296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300" b="1">
                <a:solidFill>
                  <a:srgbClr val="FFFFFF"/>
                </a:solidFill>
                <a:latin typeface="Segoe UI"/>
              </a:rPr>
              <a:t>Phase-gate engine</a:t>
            </a:r>
          </a:p>
          <a:p>
            <a:pPr algn="ctr"/>
            <a:r>
              <a:rPr sz="1300" b="1">
                <a:solidFill>
                  <a:srgbClr val="FFFFFF"/>
                </a:solidFill>
                <a:latin typeface="Segoe UI"/>
              </a:rPr>
              <a:t>(compiled from a framework template)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Connector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discover·replicate·verify·cutover·rollback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34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Executor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how each step runs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20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StateStore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migration state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406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GateSigner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human-only · fail-closed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92640" y="2560320"/>
            <a:ext cx="214884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AssessmentProvider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CI/CD 365 scorecard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840480"/>
            <a:ext cx="5486400" cy="1371600"/>
          </a:xfrm>
          <a:prstGeom prst="roundRect">
            <a:avLst/>
          </a:prstGeom>
          <a:solidFill>
            <a:srgbClr val="F2F6FB"/>
          </a:solidFill>
          <a:ln w="12700">
            <a:solidFill>
              <a:srgbClr val="16A34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Community implementations</a:t>
            </a:r>
          </a:p>
          <a:p>
            <a:pPr algn="l"/>
            <a:r>
              <a:rPr sz="1200" b="0">
                <a:solidFill>
                  <a:srgbClr val="15314A"/>
                </a:solidFill>
                <a:latin typeface="Segoe UI"/>
              </a:rPr>
              <a:t>Local executor · file/SQLite state · starter connectors · MCP server + devstations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60" y="3840480"/>
            <a:ext cx="5303520" cy="137160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l"/>
            <a:r>
              <a:rPr sz="1200" b="1">
                <a:solidFill>
                  <a:srgbClr val="FFFFFF"/>
                </a:solidFill>
                <a:latin typeface="Segoe UI"/>
              </a:rPr>
              <a:t>Enterprise implementations (Luca AI)</a:t>
            </a:r>
          </a:p>
          <a:p>
            <a:pPr algn="l"/>
            <a:r>
              <a:rPr sz="1200" b="1">
                <a:solidFill>
                  <a:srgbClr val="FFFFFF"/>
                </a:solidFill>
                <a:latin typeface="Segoe UI"/>
              </a:rPr>
              <a:t>AI personas + digital twins drive the MCP fabric · governed state · SSO/RBAC/audit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5349240"/>
            <a:ext cx="11064240" cy="502920"/>
          </a:xfrm>
          <a:prstGeom prst="round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Same engine; implementations differ. verify() is mandatory — no connector ships a cutover without it.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Deployment on AKS — devstations, MCP server &amp; portals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463040"/>
            <a:ext cx="2011680" cy="822960"/>
          </a:xfrm>
          <a:prstGeom prst="roundRect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Engineers</a:t>
            </a:r>
          </a:p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(browser)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514600" y="1737360"/>
            <a:ext cx="548640" cy="320040"/>
          </a:xfrm>
          <a:prstGeom prst="rightArrow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3200400" y="1417320"/>
            <a:ext cx="8503920" cy="4114800"/>
          </a:xfrm>
          <a:prstGeom prst="roundRect">
            <a:avLst/>
          </a:prstGeom>
          <a:solidFill>
            <a:srgbClr val="EAF3FB"/>
          </a:solidFill>
          <a:ln w="12700">
            <a:solidFill>
              <a:srgbClr val="2B6CB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481328"/>
            <a:ext cx="813816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2B6CB2"/>
                </a:solidFill>
                <a:latin typeface="Segoe UI"/>
              </a:rPr>
              <a:t>Azure Kubernetes Service (AKS) — execution fabric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1965960"/>
            <a:ext cx="2377440" cy="914400"/>
          </a:xfrm>
          <a:prstGeom prst="roundRect">
            <a:avLst/>
          </a:prstGeom>
          <a:solidFill>
            <a:srgbClr val="1531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Portals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web IDE + migration console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43600" y="1965960"/>
            <a:ext cx="2377440" cy="914400"/>
          </a:xfrm>
          <a:prstGeom prst="round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Devstation pods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code-server IDEs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03920" y="1965960"/>
            <a:ext cx="2743200" cy="914400"/>
          </a:xfrm>
          <a:prstGeom prst="round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MCP server</a:t>
            </a:r>
          </a:p>
          <a:p>
            <a:pPr algn="ctr"/>
            <a:r>
              <a:rPr sz="1100" b="1">
                <a:solidFill>
                  <a:srgbClr val="FFFFFF"/>
                </a:solidFill>
                <a:latin typeface="Segoe UI"/>
              </a:rPr>
              <a:t>order &amp; tool channel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83280" y="3063240"/>
            <a:ext cx="4937760" cy="914400"/>
          </a:xfrm>
          <a:prstGeom prst="round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Vosj engine + connectors + StateStore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503920" y="3063240"/>
            <a:ext cx="2743200" cy="91440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AI driver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CE: bring-your-own  ·  EE: Luca AI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83280" y="4114800"/>
            <a:ext cx="786384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F8B8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0">
                <a:solidFill>
                  <a:srgbClr val="15314A"/>
                </a:solidFill>
                <a:latin typeface="Segoe UI"/>
              </a:rPr>
              <a:t>Target landing zone: AKS / ACR / Azure SQL / Key Vault · GitOps · OpenTelemetry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572000"/>
            <a:ext cx="2011680" cy="91440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Azure control plane</a:t>
            </a:r>
          </a:p>
          <a:p>
            <a:pPr algn="ctr"/>
            <a:r>
              <a:rPr sz="1050" b="1">
                <a:solidFill>
                  <a:srgbClr val="FFFFFF"/>
                </a:solidFill>
                <a:latin typeface="Segoe UI"/>
              </a:rPr>
              <a:t>Entra ID · ARM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2514600" y="4846320"/>
            <a:ext cx="548640" cy="320040"/>
          </a:xfrm>
          <a:prstGeom prst="rightArrow">
            <a:avLst/>
          </a:prstGeom>
          <a:solidFill>
            <a:srgbClr val="2B6C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Editions — open core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463040"/>
            <a:ext cx="5394960" cy="640080"/>
          </a:xfrm>
          <a:prstGeom prst="round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Community Edition — source-available (BSL-1.1)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40280"/>
            <a:ext cx="521208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V·O·S·J engine + framework-template model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CLI + starter connectors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CI/CD &amp; DevOps 365° assessment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MCP server + devstations (browser IDE pods on AKS)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Bring your own AI, or drive it manually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Runs standalone, local-first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463040"/>
            <a:ext cx="5394960" cy="64008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500" b="1">
                <a:solidFill>
                  <a:srgbClr val="FFFFFF"/>
                </a:solidFill>
                <a:latin typeface="Segoe UI"/>
              </a:rPr>
              <a:t>Enterprise — managed (the Luca AI)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2240280"/>
            <a:ext cx="512064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Luca AI: managed AI personas + digital twins that drive the MCP/devstation fabric autonomously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Off-hours continuation (digital twins)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Governed: SSO · RBAC · full audit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Advanced connectors + support/SLAs</a:t>
            </a:r>
          </a:p>
          <a:p>
            <a:pPr>
              <a:spcAft>
                <a:spcPts val="600"/>
              </a:spcAft>
            </a:pPr>
            <a:r>
              <a:rPr sz="1250">
                <a:solidFill>
                  <a:srgbClr val="15314A"/>
                </a:solidFill>
                <a:latin typeface="Segoe UI"/>
              </a:rPr>
              <a:t>•  Humans sign every gate — no AI self-signs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5440680"/>
            <a:ext cx="11064240" cy="457200"/>
          </a:xfrm>
          <a:prstGeom prst="roundRect">
            <a:avLst/>
          </a:prstGeom>
          <a:solidFill>
            <a:srgbClr val="C25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250" b="1">
                <a:solidFill>
                  <a:srgbClr val="FFFFFF"/>
                </a:solidFill>
                <a:latin typeface="Segoe UI"/>
              </a:rPr>
              <a:t>Open the plumbing (MCP + devstations); the Luca AI intelligence is the enterprise add-on.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54864"/>
          </a:xfrm>
          <a:prstGeom prst="rect">
            <a:avLst/>
          </a:prstGeom>
          <a:solidFill>
            <a:srgbClr val="0F8B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09728"/>
            <a:ext cx="10058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100" b="1">
                <a:solidFill>
                  <a:srgbClr val="7FE3DF"/>
                </a:solidFill>
                <a:latin typeface="Segoe UI"/>
              </a:rPr>
              <a:t>VOSJ — TECHNICAL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"/>
            <a:ext cx="109728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Segoe UI"/>
              </a:rPr>
              <a:t>CI/CD &amp; DevOps 365° — closing the loop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371600"/>
            <a:ext cx="109728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Replatforming is incomplete without a delivery pipeline.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Source control · CI · test pyramid · quality gates (SonarQube) that BLOCK.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DevSecOps: SAST/SCA/secret/image/IaC scanning · SBOM · artifact signing.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Artifact &amp; release · GitOps deploy (Argo CD/Flux) · OpenTelemetry observability.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15314A"/>
                </a:solidFill>
                <a:latin typeface="Segoe UI"/>
              </a:rPr>
              <a:t>•  DORA metrics. Replatform/modernize is gated on reaching delivery-maturity.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4754880"/>
            <a:ext cx="10972800" cy="640080"/>
          </a:xfrm>
          <a:prstGeom prst="round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63500" rIns="63500" tIns="63500" bIns="63500" wrap="square"/>
          <a:lstStyle/>
          <a:p>
            <a:pPr algn="ctr"/>
            <a:r>
              <a:rPr sz="1300" b="1">
                <a:solidFill>
                  <a:srgbClr val="FFFFFF"/>
                </a:solidFill>
                <a:latin typeface="Segoe UI"/>
              </a:rPr>
              <a:t>The loop is the product: plan → code → build → test → secure → release → deploy → operate → observe → feedback.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510528"/>
            <a:ext cx="8229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" b="0">
                <a:solidFill>
                  <a:srgbClr val="5C7286"/>
                </a:solidFill>
                <a:latin typeface="Segoe UI"/>
              </a:rPr>
              <a:t>vosj.com  ·  a project of Gus IT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510528"/>
            <a:ext cx="457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900" b="0">
                <a:solidFill>
                  <a:srgbClr val="5C7286"/>
                </a:solidFill>
                <a:latin typeface="Segoe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2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37744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Segoe UI"/>
              </a:rPr>
              <a:t>Vosj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33832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0">
                <a:solidFill>
                  <a:srgbClr val="9FD6F5"/>
                </a:solidFill>
                <a:latin typeface="Segoe UI"/>
              </a:rPr>
              <a:t>For queries and consulting options, visit  gusit.de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411480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0">
                <a:solidFill>
                  <a:srgbClr val="C7D6E4"/>
                </a:solidFill>
                <a:latin typeface="Segoe UI"/>
              </a:rPr>
              <a:t>vosj.com  ·  a project of Gus IT LLC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